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60" r:id="rId2"/>
    <p:sldId id="257" r:id="rId3"/>
    <p:sldId id="261" r:id="rId4"/>
    <p:sldId id="262" r:id="rId5"/>
    <p:sldId id="266" r:id="rId6"/>
    <p:sldId id="267" r:id="rId7"/>
    <p:sldId id="268" r:id="rId8"/>
    <p:sldId id="263" r:id="rId9"/>
    <p:sldId id="269" r:id="rId10"/>
    <p:sldId id="270" r:id="rId11"/>
    <p:sldId id="271" r:id="rId12"/>
    <p:sldId id="272" r:id="rId13"/>
    <p:sldId id="265" r:id="rId14"/>
    <p:sldId id="273" r:id="rId15"/>
    <p:sldId id="274" r:id="rId16"/>
    <p:sldId id="275" r:id="rId17"/>
    <p:sldId id="276" r:id="rId18"/>
    <p:sldId id="278" r:id="rId19"/>
    <p:sldId id="279" r:id="rId20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717" autoAdjust="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9384D5-EF0D-435D-81DE-8310B38A36A0}" type="datetimeFigureOut">
              <a:rPr lang="nl-NL" smtClean="0"/>
              <a:pPr/>
              <a:t>10-12-2014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912F30-07F1-4731-8E40-B0F1DB818E8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7219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nl-NL" smtClean="0"/>
          </a:p>
        </p:txBody>
      </p:sp>
      <p:sp>
        <p:nvSpPr>
          <p:cNvPr id="132099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3F3CE70-18C9-4FFB-A52C-D80B23959278}" type="slidenum">
              <a:rPr lang="nl-NL" smtClean="0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nl-NL" smtClean="0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5AA81-2D46-4995-B24A-65598128EADE}" type="datetimeFigureOut">
              <a:rPr lang="nl-NL" smtClean="0"/>
              <a:pPr/>
              <a:t>10-12-2014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27711-76BB-4D07-97F7-27B60EB9428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5AA81-2D46-4995-B24A-65598128EADE}" type="datetimeFigureOut">
              <a:rPr lang="nl-NL" smtClean="0"/>
              <a:pPr/>
              <a:t>10-12-2014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27711-76BB-4D07-97F7-27B60EB9428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5AA81-2D46-4995-B24A-65598128EADE}" type="datetimeFigureOut">
              <a:rPr lang="nl-NL" smtClean="0"/>
              <a:pPr/>
              <a:t>10-12-2014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27711-76BB-4D07-97F7-27B60EB9428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5AA81-2D46-4995-B24A-65598128EADE}" type="datetimeFigureOut">
              <a:rPr lang="nl-NL" smtClean="0"/>
              <a:pPr/>
              <a:t>10-12-2014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27711-76BB-4D07-97F7-27B60EB9428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5AA81-2D46-4995-B24A-65598128EADE}" type="datetimeFigureOut">
              <a:rPr lang="nl-NL" smtClean="0"/>
              <a:pPr/>
              <a:t>10-12-2014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27711-76BB-4D07-97F7-27B60EB9428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5AA81-2D46-4995-B24A-65598128EADE}" type="datetimeFigureOut">
              <a:rPr lang="nl-NL" smtClean="0"/>
              <a:pPr/>
              <a:t>10-12-2014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27711-76BB-4D07-97F7-27B60EB9428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5AA81-2D46-4995-B24A-65598128EADE}" type="datetimeFigureOut">
              <a:rPr lang="nl-NL" smtClean="0"/>
              <a:pPr/>
              <a:t>10-12-2014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27711-76BB-4D07-97F7-27B60EB9428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5AA81-2D46-4995-B24A-65598128EADE}" type="datetimeFigureOut">
              <a:rPr lang="nl-NL" smtClean="0"/>
              <a:pPr/>
              <a:t>10-12-2014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27711-76BB-4D07-97F7-27B60EB9428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5AA81-2D46-4995-B24A-65598128EADE}" type="datetimeFigureOut">
              <a:rPr lang="nl-NL" smtClean="0"/>
              <a:pPr/>
              <a:t>10-12-2014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27711-76BB-4D07-97F7-27B60EB9428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5AA81-2D46-4995-B24A-65598128EADE}" type="datetimeFigureOut">
              <a:rPr lang="nl-NL" smtClean="0"/>
              <a:pPr/>
              <a:t>10-12-2014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27711-76BB-4D07-97F7-27B60EB9428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5AA81-2D46-4995-B24A-65598128EADE}" type="datetimeFigureOut">
              <a:rPr lang="nl-NL" smtClean="0"/>
              <a:pPr/>
              <a:t>10-12-2014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27711-76BB-4D07-97F7-27B60EB9428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15AA81-2D46-4995-B24A-65598128EADE}" type="datetimeFigureOut">
              <a:rPr lang="nl-NL" smtClean="0"/>
              <a:pPr/>
              <a:t>10-12-2014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827711-76BB-4D07-97F7-27B60EB9428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ioplek.org/animaties/fotosynthese/fotosynthmodelx.html" TargetMode="External"/><Relationship Id="rId2" Type="http://schemas.openxmlformats.org/officeDocument/2006/relationships/hyperlink" Target="http://www.bioplek.org/animaties/fotosynthese/fotosynthmodel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10voorbiologie.nl/index.php?cat=9&amp;id=667&amp;par=1633&amp;sub=1640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se2TBBgpq9U" TargetMode="External"/><Relationship Id="rId2" Type="http://schemas.openxmlformats.org/officeDocument/2006/relationships/hyperlink" Target="https://www.youtube.com/watch?v=ofKp55SKzo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ioplek.org/animaties/fotosynthese/lichtreactiex.html" TargetMode="External"/><Relationship Id="rId2" Type="http://schemas.openxmlformats.org/officeDocument/2006/relationships/hyperlink" Target="http://www.bioplek.org/animaties/fotosynthese/lichtreactie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nl-NL" sz="3200" b="1" dirty="0" smtClean="0"/>
              <a:t>12.3  Koolstofassimilatie</a:t>
            </a:r>
            <a:endParaRPr lang="nl-NL" sz="32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472608"/>
          </a:xfrm>
        </p:spPr>
        <p:txBody>
          <a:bodyPr>
            <a:normAutofit/>
          </a:bodyPr>
          <a:lstStyle/>
          <a:p>
            <a:r>
              <a:rPr lang="nl-NL" sz="2400" b="1" dirty="0" smtClean="0"/>
              <a:t>In de koolstofassimilatie</a:t>
            </a:r>
            <a:r>
              <a:rPr lang="nl-NL" sz="2400" dirty="0" smtClean="0"/>
              <a:t>:</a:t>
            </a:r>
          </a:p>
          <a:p>
            <a:r>
              <a:rPr lang="nl-NL" sz="2400" dirty="0" smtClean="0"/>
              <a:t>Wordt koolstofdioxide met de waterstof uit water vastgelegd in glucose</a:t>
            </a:r>
          </a:p>
          <a:p>
            <a:r>
              <a:rPr lang="nl-NL" sz="2400" b="1" dirty="0" smtClean="0"/>
              <a:t>De energie </a:t>
            </a:r>
            <a:r>
              <a:rPr lang="nl-NL" sz="2400" dirty="0" smtClean="0"/>
              <a:t>die hierbij wordt </a:t>
            </a:r>
            <a:r>
              <a:rPr lang="nl-NL" sz="2400" b="1" dirty="0" smtClean="0"/>
              <a:t>vastgelegd</a:t>
            </a:r>
            <a:r>
              <a:rPr lang="nl-NL" sz="2400" dirty="0" smtClean="0"/>
              <a:t>, kan afkomstig zijn:</a:t>
            </a:r>
          </a:p>
          <a:p>
            <a:pPr>
              <a:buNone/>
            </a:pPr>
            <a:r>
              <a:rPr lang="nl-NL" sz="2400" dirty="0"/>
              <a:t>	</a:t>
            </a:r>
            <a:r>
              <a:rPr lang="nl-NL" sz="2400" dirty="0" smtClean="0"/>
              <a:t>1.  van (zon)licht    groene planten </a:t>
            </a:r>
            <a:r>
              <a:rPr lang="nl-NL" sz="2400" dirty="0" err="1" smtClean="0"/>
              <a:t>én</a:t>
            </a:r>
            <a:r>
              <a:rPr lang="nl-NL" sz="2400" dirty="0" smtClean="0"/>
              <a:t> </a:t>
            </a:r>
            <a:r>
              <a:rPr lang="nl-NL" sz="2400" dirty="0" err="1" smtClean="0"/>
              <a:t>cyanobacteriën</a:t>
            </a:r>
            <a:endParaRPr lang="nl-NL" sz="2400" dirty="0" smtClean="0"/>
          </a:p>
          <a:p>
            <a:pPr>
              <a:buNone/>
            </a:pPr>
            <a:r>
              <a:rPr lang="nl-NL" sz="2400" dirty="0"/>
              <a:t>	</a:t>
            </a:r>
            <a:r>
              <a:rPr lang="nl-NL" sz="2400" dirty="0" smtClean="0"/>
              <a:t>2.  of uit andere chemische omzettingen (</a:t>
            </a:r>
            <a:r>
              <a:rPr lang="nl-NL" sz="2400" dirty="0" err="1" smtClean="0"/>
              <a:t>chemosynthese</a:t>
            </a:r>
            <a:r>
              <a:rPr lang="nl-NL" sz="2400" dirty="0" smtClean="0"/>
              <a:t>)</a:t>
            </a:r>
          </a:p>
          <a:p>
            <a:pPr>
              <a:buNone/>
            </a:pPr>
            <a:r>
              <a:rPr lang="nl-NL" sz="2400" dirty="0"/>
              <a:t> </a:t>
            </a:r>
            <a:r>
              <a:rPr lang="nl-NL" sz="2400" dirty="0" smtClean="0"/>
              <a:t>         bijv. nitrietbacteriën, nitraatbacteriën, ijzerbacteriën, </a:t>
            </a:r>
          </a:p>
          <a:p>
            <a:pPr>
              <a:buNone/>
            </a:pPr>
            <a:r>
              <a:rPr lang="nl-NL" sz="2400" dirty="0"/>
              <a:t>	</a:t>
            </a:r>
            <a:r>
              <a:rPr lang="nl-NL" sz="2400" dirty="0" smtClean="0"/>
              <a:t>     zwavelbacteriën etc.  De energie halen zij uit de stof waar </a:t>
            </a:r>
          </a:p>
          <a:p>
            <a:pPr>
              <a:buNone/>
            </a:pPr>
            <a:r>
              <a:rPr lang="nl-NL" sz="2400" dirty="0"/>
              <a:t>	</a:t>
            </a:r>
            <a:r>
              <a:rPr lang="nl-NL" sz="2400" dirty="0" smtClean="0"/>
              <a:t>     ze naar </a:t>
            </a:r>
          </a:p>
          <a:p>
            <a:pPr>
              <a:buNone/>
            </a:pPr>
            <a:r>
              <a:rPr lang="nl-NL" sz="2400" dirty="0"/>
              <a:t>	 </a:t>
            </a:r>
            <a:r>
              <a:rPr lang="nl-NL" sz="2400" dirty="0" smtClean="0"/>
              <a:t>    genoemd zijn.</a:t>
            </a:r>
            <a:endParaRPr lang="nl-NL" sz="2400" dirty="0"/>
          </a:p>
        </p:txBody>
      </p:sp>
      <p:pic>
        <p:nvPicPr>
          <p:cNvPr id="4" name="Afbeelding 3" descr="koolstofassimilatie schematisch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59832" y="4581128"/>
            <a:ext cx="5720664" cy="18002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nl-NL" sz="3200" b="1" dirty="0" smtClean="0"/>
              <a:t>12.3.3  De donkerreactie 3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72608"/>
          </a:xfrm>
        </p:spPr>
        <p:txBody>
          <a:bodyPr>
            <a:normAutofit/>
          </a:bodyPr>
          <a:lstStyle/>
          <a:p>
            <a:r>
              <a:rPr lang="nl-NL" sz="2000" dirty="0" smtClean="0"/>
              <a:t>Tijdens de donkerreactie wordt de energie die tijdelijk in ATP werd vastgelegd gebruikt om glucose te produceren, met hulp van CO</a:t>
            </a:r>
            <a:r>
              <a:rPr lang="nl-NL" sz="2000" baseline="-25000" dirty="0" smtClean="0"/>
              <a:t>2</a:t>
            </a:r>
            <a:r>
              <a:rPr lang="nl-NL" sz="2000" dirty="0" smtClean="0"/>
              <a:t> uit de lucht en de waterstof die in </a:t>
            </a:r>
          </a:p>
          <a:p>
            <a:pPr>
              <a:buNone/>
            </a:pPr>
            <a:r>
              <a:rPr lang="nl-NL" sz="2000" dirty="0" smtClean="0"/>
              <a:t>	NADPH</a:t>
            </a:r>
            <a:r>
              <a:rPr lang="nl-NL" sz="2000" baseline="-25000" dirty="0" smtClean="0"/>
              <a:t>2</a:t>
            </a:r>
            <a:r>
              <a:rPr lang="nl-NL" sz="2000" dirty="0" smtClean="0"/>
              <a:t> is gebonden. Daarbij </a:t>
            </a:r>
          </a:p>
          <a:p>
            <a:pPr>
              <a:buNone/>
            </a:pPr>
            <a:r>
              <a:rPr lang="nl-NL" sz="2000" dirty="0" smtClean="0"/>
              <a:t>	komen ADP en NADP weer </a:t>
            </a:r>
          </a:p>
          <a:p>
            <a:pPr>
              <a:buNone/>
            </a:pPr>
            <a:r>
              <a:rPr lang="nl-NL" sz="2000" dirty="0" smtClean="0"/>
              <a:t>	‘terug’; deze stoffen kunnen </a:t>
            </a:r>
          </a:p>
          <a:p>
            <a:pPr>
              <a:buNone/>
            </a:pPr>
            <a:r>
              <a:rPr lang="nl-NL" sz="2000" dirty="0" smtClean="0"/>
              <a:t>	dan opnieuw bij de lichtreactie </a:t>
            </a:r>
          </a:p>
          <a:p>
            <a:pPr>
              <a:buNone/>
            </a:pPr>
            <a:r>
              <a:rPr lang="nl-NL" sz="2000" dirty="0" smtClean="0"/>
              <a:t>	dienst doen</a:t>
            </a:r>
            <a:endParaRPr lang="nl-NL" sz="2000" dirty="0"/>
          </a:p>
        </p:txBody>
      </p:sp>
      <p:pic>
        <p:nvPicPr>
          <p:cNvPr id="4" name="Afbeelding 3" descr="donkerreacti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27984" y="1772816"/>
            <a:ext cx="4536504" cy="50110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nl-NL" sz="3200" b="1" dirty="0" smtClean="0"/>
              <a:t>12.3.3  De donkerreactie 4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72608"/>
          </a:xfrm>
        </p:spPr>
        <p:txBody>
          <a:bodyPr>
            <a:normAutofit/>
          </a:bodyPr>
          <a:lstStyle/>
          <a:p>
            <a:r>
              <a:rPr lang="nl-NL" sz="2000" dirty="0" smtClean="0"/>
              <a:t>De donkerreactie wordt ook </a:t>
            </a:r>
            <a:r>
              <a:rPr lang="nl-NL" sz="2000" dirty="0" err="1" smtClean="0"/>
              <a:t>Calvincyclus</a:t>
            </a:r>
            <a:r>
              <a:rPr lang="nl-NL" sz="2000" dirty="0" smtClean="0"/>
              <a:t> genoemd, naar het onderzoeksteam van de heer </a:t>
            </a:r>
            <a:r>
              <a:rPr lang="nl-NL" sz="2000" dirty="0" err="1" smtClean="0"/>
              <a:t>Calvin</a:t>
            </a:r>
            <a:r>
              <a:rPr lang="nl-NL" sz="2000" dirty="0" smtClean="0"/>
              <a:t> die dit heeft uitgeplozen. Er is sprake van een </a:t>
            </a:r>
            <a:r>
              <a:rPr lang="nl-NL" sz="2000" dirty="0" err="1" smtClean="0"/>
              <a:t>cylcus</a:t>
            </a:r>
            <a:r>
              <a:rPr lang="nl-NL" sz="2000" dirty="0" smtClean="0"/>
              <a:t>, omdat het </a:t>
            </a:r>
          </a:p>
          <a:p>
            <a:pPr>
              <a:buNone/>
            </a:pPr>
            <a:r>
              <a:rPr lang="nl-NL" sz="2000" dirty="0" smtClean="0"/>
              <a:t>	begin- en het eindproduct </a:t>
            </a:r>
          </a:p>
          <a:p>
            <a:pPr>
              <a:buNone/>
            </a:pPr>
            <a:r>
              <a:rPr lang="nl-NL" sz="2000" dirty="0" smtClean="0"/>
              <a:t>	hetzelfde zijn. Per cyclus wordt </a:t>
            </a:r>
          </a:p>
          <a:p>
            <a:pPr>
              <a:buNone/>
            </a:pPr>
            <a:r>
              <a:rPr lang="nl-NL" sz="2000" dirty="0" smtClean="0"/>
              <a:t>	een </a:t>
            </a:r>
            <a:r>
              <a:rPr lang="nl-NL" sz="2000" dirty="0" err="1" smtClean="0"/>
              <a:t>organsich</a:t>
            </a:r>
            <a:r>
              <a:rPr lang="nl-NL" sz="2000" dirty="0" smtClean="0"/>
              <a:t> molecuul gevormd </a:t>
            </a:r>
          </a:p>
          <a:p>
            <a:pPr>
              <a:buNone/>
            </a:pPr>
            <a:r>
              <a:rPr lang="nl-NL" sz="2000" dirty="0" smtClean="0"/>
              <a:t>	dat uit drie koolstofatomen </a:t>
            </a:r>
          </a:p>
          <a:p>
            <a:pPr>
              <a:buNone/>
            </a:pPr>
            <a:r>
              <a:rPr lang="nl-NL" sz="2000" dirty="0" smtClean="0"/>
              <a:t>	bevat. Voor één </a:t>
            </a:r>
            <a:r>
              <a:rPr lang="nl-NL" sz="2000" dirty="0" err="1" smtClean="0"/>
              <a:t>glucose-molecuul</a:t>
            </a:r>
            <a:endParaRPr lang="nl-NL" sz="2000" dirty="0" smtClean="0"/>
          </a:p>
          <a:p>
            <a:pPr>
              <a:buNone/>
            </a:pPr>
            <a:r>
              <a:rPr lang="nl-NL" sz="2000" dirty="0" smtClean="0"/>
              <a:t>	moet de cyclus dus twee keer </a:t>
            </a:r>
          </a:p>
          <a:p>
            <a:pPr>
              <a:buNone/>
            </a:pPr>
            <a:r>
              <a:rPr lang="nl-NL" sz="2000" dirty="0" smtClean="0"/>
              <a:t>	‘draaien’.</a:t>
            </a:r>
            <a:endParaRPr lang="nl-NL" sz="2000" dirty="0"/>
          </a:p>
        </p:txBody>
      </p:sp>
      <p:pic>
        <p:nvPicPr>
          <p:cNvPr id="4" name="Afbeelding 3" descr="donkerreacti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27984" y="1772816"/>
            <a:ext cx="4536504" cy="50110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nl-NL" sz="3200" b="1" dirty="0" smtClean="0"/>
              <a:t>12.3.3  De donkerreactie 5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72608"/>
          </a:xfrm>
        </p:spPr>
        <p:txBody>
          <a:bodyPr>
            <a:normAutofit lnSpcReduction="10000"/>
          </a:bodyPr>
          <a:lstStyle/>
          <a:p>
            <a:pPr fontAlgn="t"/>
            <a:r>
              <a:rPr lang="nl-NL" sz="2000" dirty="0" smtClean="0"/>
              <a:t>Samengevat vinden tijdens de donkerreactie de volgende processen plaats: </a:t>
            </a:r>
          </a:p>
          <a:p>
            <a:pPr fontAlgn="t"/>
            <a:r>
              <a:rPr lang="nl-NL" sz="2000" dirty="0" smtClean="0"/>
              <a:t>er wordt ATP uit de lichtreactie </a:t>
            </a:r>
          </a:p>
          <a:p>
            <a:pPr fontAlgn="t">
              <a:buNone/>
            </a:pPr>
            <a:r>
              <a:rPr lang="nl-NL" sz="2000" dirty="0" smtClean="0"/>
              <a:t>	gebruikt; </a:t>
            </a:r>
          </a:p>
          <a:p>
            <a:pPr fontAlgn="t"/>
            <a:r>
              <a:rPr lang="nl-NL" sz="2000" dirty="0" smtClean="0"/>
              <a:t>er wordt NADPH</a:t>
            </a:r>
            <a:r>
              <a:rPr lang="nl-NL" sz="2000" baseline="-25000" dirty="0" smtClean="0"/>
              <a:t>2</a:t>
            </a:r>
            <a:r>
              <a:rPr lang="nl-NL" sz="2000" dirty="0" smtClean="0"/>
              <a:t> uit lichtreactie </a:t>
            </a:r>
          </a:p>
          <a:p>
            <a:pPr fontAlgn="t">
              <a:buNone/>
            </a:pPr>
            <a:r>
              <a:rPr lang="nl-NL" sz="2000" dirty="0" smtClean="0"/>
              <a:t>	gebruikt; </a:t>
            </a:r>
          </a:p>
          <a:p>
            <a:pPr fontAlgn="t"/>
            <a:r>
              <a:rPr lang="nl-NL" sz="2000" dirty="0" smtClean="0"/>
              <a:t>6CO</a:t>
            </a:r>
            <a:r>
              <a:rPr lang="nl-NL" sz="2000" baseline="-25000" dirty="0" smtClean="0"/>
              <a:t>2</a:t>
            </a:r>
            <a:r>
              <a:rPr lang="nl-NL" sz="2000" dirty="0" smtClean="0"/>
              <a:t> wordt via de </a:t>
            </a:r>
            <a:r>
              <a:rPr lang="nl-NL" sz="2000" dirty="0" err="1" smtClean="0"/>
              <a:t>Calvin-cyclus</a:t>
            </a:r>
            <a:r>
              <a:rPr lang="nl-NL" sz="2000" dirty="0" smtClean="0"/>
              <a:t> </a:t>
            </a:r>
          </a:p>
          <a:p>
            <a:pPr fontAlgn="t">
              <a:buNone/>
            </a:pPr>
            <a:r>
              <a:rPr lang="nl-NL" sz="2000" dirty="0" smtClean="0"/>
              <a:t>	gebruikt om C</a:t>
            </a:r>
            <a:r>
              <a:rPr lang="nl-NL" sz="2000" baseline="-25000" dirty="0" smtClean="0"/>
              <a:t>6</a:t>
            </a:r>
            <a:r>
              <a:rPr lang="nl-NL" sz="2000" dirty="0" smtClean="0"/>
              <a:t>H</a:t>
            </a:r>
            <a:r>
              <a:rPr lang="nl-NL" sz="2000" baseline="-25000" dirty="0" smtClean="0"/>
              <a:t>12</a:t>
            </a:r>
            <a:r>
              <a:rPr lang="nl-NL" sz="2000" dirty="0" smtClean="0"/>
              <a:t>O</a:t>
            </a:r>
            <a:r>
              <a:rPr lang="nl-NL" sz="2000" baseline="-25000" dirty="0" smtClean="0"/>
              <a:t>6</a:t>
            </a:r>
            <a:r>
              <a:rPr lang="nl-NL" sz="2000" dirty="0" smtClean="0"/>
              <a:t> te vormen;</a:t>
            </a:r>
          </a:p>
          <a:p>
            <a:pPr fontAlgn="t"/>
            <a:r>
              <a:rPr lang="nl-NL" sz="2000" dirty="0" smtClean="0"/>
              <a:t>de ADP en NADP komen </a:t>
            </a:r>
          </a:p>
          <a:p>
            <a:pPr fontAlgn="t">
              <a:buNone/>
            </a:pPr>
            <a:r>
              <a:rPr lang="nl-NL" sz="2000" dirty="0" smtClean="0"/>
              <a:t>	beschikbaar voor de lichtreactie.</a:t>
            </a:r>
          </a:p>
          <a:p>
            <a:pPr fontAlgn="t">
              <a:buNone/>
            </a:pPr>
            <a:endParaRPr lang="nl-NL" sz="2000" dirty="0" smtClean="0"/>
          </a:p>
          <a:p>
            <a:pPr fontAlgn="t">
              <a:buNone/>
            </a:pPr>
            <a:r>
              <a:rPr lang="nl-NL" sz="2000" dirty="0" smtClean="0"/>
              <a:t>De exacte serie chemische reacties </a:t>
            </a:r>
          </a:p>
          <a:p>
            <a:pPr fontAlgn="t">
              <a:buNone/>
            </a:pPr>
            <a:r>
              <a:rPr lang="nl-NL" sz="2000" dirty="0" smtClean="0"/>
              <a:t>kun je nakijken in </a:t>
            </a:r>
            <a:r>
              <a:rPr lang="nl-NL" sz="2000" dirty="0" err="1" smtClean="0"/>
              <a:t>Binas</a:t>
            </a:r>
            <a:r>
              <a:rPr lang="nl-NL" sz="2000" dirty="0" smtClean="0"/>
              <a:t> of </a:t>
            </a:r>
            <a:r>
              <a:rPr lang="nl-NL" sz="2000" dirty="0" err="1" smtClean="0"/>
              <a:t>Biodata</a:t>
            </a:r>
            <a:r>
              <a:rPr lang="nl-NL" sz="2000" dirty="0" smtClean="0"/>
              <a:t>. </a:t>
            </a:r>
          </a:p>
          <a:p>
            <a:pPr fontAlgn="t">
              <a:buNone/>
            </a:pPr>
            <a:r>
              <a:rPr lang="nl-NL" sz="2000" dirty="0" smtClean="0"/>
              <a:t>Deze </a:t>
            </a:r>
            <a:r>
              <a:rPr lang="nl-NL" sz="2000" dirty="0" smtClean="0">
                <a:hlinkClick r:id="rId2"/>
              </a:rPr>
              <a:t>animatie</a:t>
            </a:r>
            <a:r>
              <a:rPr lang="nl-NL" sz="2000" dirty="0" smtClean="0"/>
              <a:t> op </a:t>
            </a:r>
            <a:r>
              <a:rPr lang="nl-NL" sz="2000" dirty="0" err="1" smtClean="0"/>
              <a:t>Bioplek</a:t>
            </a:r>
            <a:r>
              <a:rPr lang="nl-NL" sz="2000" dirty="0" smtClean="0"/>
              <a:t> laat het </a:t>
            </a:r>
          </a:p>
          <a:p>
            <a:pPr fontAlgn="t">
              <a:buNone/>
            </a:pPr>
            <a:r>
              <a:rPr lang="nl-NL" sz="2000" dirty="0" smtClean="0"/>
              <a:t>verband tussen licht- en donkerreactie </a:t>
            </a:r>
          </a:p>
          <a:p>
            <a:pPr fontAlgn="t">
              <a:buNone/>
            </a:pPr>
            <a:r>
              <a:rPr lang="nl-NL" sz="2000" dirty="0" smtClean="0"/>
              <a:t>zien (klik </a:t>
            </a:r>
            <a:r>
              <a:rPr lang="nl-NL" sz="2000" dirty="0" smtClean="0">
                <a:hlinkClick r:id="rId3"/>
              </a:rPr>
              <a:t>hier</a:t>
            </a:r>
            <a:r>
              <a:rPr lang="nl-NL" sz="2000" dirty="0" smtClean="0"/>
              <a:t> voor de </a:t>
            </a:r>
            <a:r>
              <a:rPr lang="nl-NL" sz="2000" dirty="0" err="1" smtClean="0"/>
              <a:t>iPad</a:t>
            </a:r>
            <a:r>
              <a:rPr lang="nl-NL" sz="2000" dirty="0" smtClean="0"/>
              <a:t>). </a:t>
            </a:r>
          </a:p>
          <a:p>
            <a:pPr fontAlgn="t">
              <a:buNone/>
            </a:pPr>
            <a:endParaRPr lang="nl-NL" sz="2000" dirty="0" smtClean="0"/>
          </a:p>
          <a:p>
            <a:pPr fontAlgn="t">
              <a:buNone/>
            </a:pPr>
            <a:endParaRPr lang="nl-NL" sz="2000" dirty="0" smtClean="0"/>
          </a:p>
          <a:p>
            <a:endParaRPr lang="nl-NL" sz="2000" dirty="0"/>
          </a:p>
        </p:txBody>
      </p:sp>
      <p:pic>
        <p:nvPicPr>
          <p:cNvPr id="4" name="Afbeelding 3" descr="donkerreacti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572000" y="1484785"/>
            <a:ext cx="4392488" cy="5225546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/>
          </a:bodyPr>
          <a:lstStyle/>
          <a:p>
            <a:r>
              <a:rPr lang="nl-NL" sz="3200" dirty="0" smtClean="0"/>
              <a:t>Licht- en donkerreactie samen</a:t>
            </a:r>
            <a:endParaRPr lang="nl-NL" sz="3200" b="1" dirty="0" smtClean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C77603-1187-4E1D-BB88-143F5ED888DC}" type="slidenum">
              <a:rPr lang="nl-NL" smtClean="0"/>
              <a:pPr>
                <a:defRPr/>
              </a:pPr>
              <a:t>13</a:t>
            </a:fld>
            <a:endParaRPr lang="nl-NL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1628800"/>
            <a:ext cx="7324873" cy="377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Tijdelijke aanduiding voor inhoud 7"/>
          <p:cNvPicPr>
            <a:picLocks noGrp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68344" y="3140968"/>
            <a:ext cx="961905" cy="80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nl-NL" sz="3200" b="1" dirty="0" smtClean="0"/>
              <a:t>12.3.4. </a:t>
            </a:r>
            <a:r>
              <a:rPr lang="nl-NL" sz="3200" b="1" dirty="0" err="1" smtClean="0"/>
              <a:t>Chemosynthese</a:t>
            </a:r>
            <a:r>
              <a:rPr lang="nl-NL" sz="3200" b="1" dirty="0" smtClean="0"/>
              <a:t> 1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544616"/>
          </a:xfrm>
        </p:spPr>
        <p:txBody>
          <a:bodyPr>
            <a:normAutofit/>
          </a:bodyPr>
          <a:lstStyle/>
          <a:p>
            <a:r>
              <a:rPr lang="nl-NL" sz="2400" dirty="0" smtClean="0"/>
              <a:t>Een aantal soorten bacteriën, zoals kleurloze zwavelbacteriën, </a:t>
            </a:r>
            <a:r>
              <a:rPr lang="nl-NL" sz="2400" dirty="0" err="1" smtClean="0"/>
              <a:t>nitrificerende</a:t>
            </a:r>
            <a:r>
              <a:rPr lang="nl-NL" sz="2400" dirty="0" smtClean="0"/>
              <a:t> bacteriën (nitriet -en nitraatbacteriën) en ijzerbacteriën kunnen koolstof assimileren via de </a:t>
            </a:r>
            <a:r>
              <a:rPr lang="nl-NL" sz="2400" b="1" dirty="0" err="1" smtClean="0"/>
              <a:t>chemosynthese</a:t>
            </a:r>
            <a:r>
              <a:rPr lang="nl-NL" sz="2400" dirty="0" smtClean="0"/>
              <a:t>.</a:t>
            </a:r>
          </a:p>
          <a:p>
            <a:pPr>
              <a:buNone/>
            </a:pPr>
            <a:endParaRPr lang="nl-NL" sz="2400" dirty="0" smtClean="0"/>
          </a:p>
          <a:p>
            <a:r>
              <a:rPr lang="nl-NL" sz="2400" dirty="0" smtClean="0"/>
              <a:t>Ze halen </a:t>
            </a:r>
            <a:r>
              <a:rPr lang="nl-NL" sz="2400" b="1" dirty="0" smtClean="0"/>
              <a:t>energie uit oxidatiereacties</a:t>
            </a:r>
            <a:r>
              <a:rPr lang="nl-NL" sz="2400" dirty="0" smtClean="0"/>
              <a:t>, waarbij anorganische stoffen worden omgezet in andere anorganische stoffen en </a:t>
            </a:r>
            <a:r>
              <a:rPr lang="nl-NL" sz="2400" b="1" dirty="0" smtClean="0"/>
              <a:t>vormen hier ATP mee. </a:t>
            </a:r>
          </a:p>
          <a:p>
            <a:pPr>
              <a:buNone/>
            </a:pPr>
            <a:endParaRPr lang="nl-NL" sz="2400" dirty="0" smtClean="0"/>
          </a:p>
          <a:p>
            <a:r>
              <a:rPr lang="nl-NL" sz="2400" dirty="0" smtClean="0"/>
              <a:t>Dit </a:t>
            </a:r>
            <a:r>
              <a:rPr lang="nl-NL" sz="2400" b="1" dirty="0" smtClean="0"/>
              <a:t>ATP wordt weer gebruikt bij de opbouw </a:t>
            </a:r>
            <a:r>
              <a:rPr lang="nl-NL" sz="2400" dirty="0" smtClean="0"/>
              <a:t>van glucose uit koolstofdioxide.</a:t>
            </a:r>
            <a:br>
              <a:rPr lang="nl-NL" sz="2400" dirty="0" smtClean="0"/>
            </a:br>
            <a:endParaRPr lang="nl-NL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nl-NL" sz="3200" b="1" dirty="0" smtClean="0"/>
              <a:t>12.3.4. </a:t>
            </a:r>
            <a:r>
              <a:rPr lang="nl-NL" sz="3200" b="1" dirty="0" err="1" smtClean="0"/>
              <a:t>Chemosynthese</a:t>
            </a:r>
            <a:r>
              <a:rPr lang="nl-NL" sz="3200" b="1" dirty="0" smtClean="0"/>
              <a:t> 2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544616"/>
          </a:xfrm>
        </p:spPr>
        <p:txBody>
          <a:bodyPr>
            <a:normAutofit/>
          </a:bodyPr>
          <a:lstStyle/>
          <a:p>
            <a:r>
              <a:rPr lang="nl-NL" sz="2400" dirty="0" smtClean="0"/>
              <a:t>Voor </a:t>
            </a:r>
            <a:r>
              <a:rPr lang="nl-NL" sz="2400" b="1" dirty="0" smtClean="0"/>
              <a:t>oxidatiereacties</a:t>
            </a:r>
            <a:r>
              <a:rPr lang="nl-NL" sz="2400" dirty="0" smtClean="0"/>
              <a:t> is uiteraard zuurstof nodig.</a:t>
            </a:r>
            <a:br>
              <a:rPr lang="nl-NL" sz="2400" dirty="0" smtClean="0"/>
            </a:br>
            <a:r>
              <a:rPr lang="nl-NL" sz="2400" dirty="0" smtClean="0"/>
              <a:t>Bijvoorbeeld:</a:t>
            </a:r>
            <a:br>
              <a:rPr lang="nl-NL" sz="2400" dirty="0" smtClean="0"/>
            </a:br>
            <a:r>
              <a:rPr lang="nl-NL" sz="2400" dirty="0" err="1" smtClean="0">
                <a:hlinkClick r:id="rId2"/>
              </a:rPr>
              <a:t>Nitrificerende</a:t>
            </a:r>
            <a:r>
              <a:rPr lang="nl-NL" sz="2400" dirty="0" smtClean="0">
                <a:hlinkClick r:id="rId2"/>
              </a:rPr>
              <a:t> bacteriën</a:t>
            </a:r>
            <a:r>
              <a:rPr lang="nl-NL" sz="2400" dirty="0" smtClean="0"/>
              <a:t> gebruiken de omzetting van stikstofverbindingen om aan energie te komen:</a:t>
            </a:r>
            <a:br>
              <a:rPr lang="nl-NL" sz="2400" dirty="0" smtClean="0"/>
            </a:br>
            <a:r>
              <a:rPr lang="nl-NL" sz="2400" dirty="0" smtClean="0"/>
              <a:t>nitrietbacteriën: 2NH</a:t>
            </a:r>
            <a:r>
              <a:rPr lang="nl-NL" sz="2400" baseline="-25000" dirty="0" smtClean="0"/>
              <a:t>3</a:t>
            </a:r>
            <a:r>
              <a:rPr lang="nl-NL" sz="2400" dirty="0" smtClean="0"/>
              <a:t> + 3O</a:t>
            </a:r>
            <a:r>
              <a:rPr lang="nl-NL" sz="2400" baseline="-25000" dirty="0" smtClean="0"/>
              <a:t>2</a:t>
            </a:r>
            <a:r>
              <a:rPr lang="nl-NL" sz="2400" dirty="0" smtClean="0"/>
              <a:t> → 2HNO</a:t>
            </a:r>
            <a:r>
              <a:rPr lang="nl-NL" sz="2400" baseline="-25000" dirty="0" smtClean="0"/>
              <a:t>2</a:t>
            </a:r>
            <a:r>
              <a:rPr lang="nl-NL" sz="2400" dirty="0" smtClean="0"/>
              <a:t> + 2H</a:t>
            </a:r>
            <a:r>
              <a:rPr lang="nl-NL" sz="2400" baseline="-25000" dirty="0" smtClean="0"/>
              <a:t>2</a:t>
            </a:r>
            <a:r>
              <a:rPr lang="nl-NL" sz="2400" dirty="0" smtClean="0"/>
              <a:t>O + energie</a:t>
            </a:r>
            <a:br>
              <a:rPr lang="nl-NL" sz="2400" dirty="0" smtClean="0"/>
            </a:br>
            <a:r>
              <a:rPr lang="nl-NL" sz="2400" dirty="0" smtClean="0"/>
              <a:t>nitraatbacteriën: 2HNO</a:t>
            </a:r>
            <a:r>
              <a:rPr lang="nl-NL" sz="2400" baseline="-25000" dirty="0" smtClean="0"/>
              <a:t>2</a:t>
            </a:r>
            <a:r>
              <a:rPr lang="nl-NL" sz="2400" dirty="0" smtClean="0"/>
              <a:t> + O</a:t>
            </a:r>
            <a:r>
              <a:rPr lang="nl-NL" sz="2400" baseline="-25000" dirty="0" smtClean="0"/>
              <a:t>2</a:t>
            </a:r>
            <a:r>
              <a:rPr lang="nl-NL" sz="2400" dirty="0" smtClean="0"/>
              <a:t> →2HNO</a:t>
            </a:r>
            <a:r>
              <a:rPr lang="nl-NL" sz="2400" baseline="-25000" dirty="0" smtClean="0"/>
              <a:t>3</a:t>
            </a:r>
            <a:r>
              <a:rPr lang="nl-NL" sz="2400" dirty="0" smtClean="0"/>
              <a:t> + energie</a:t>
            </a:r>
            <a:br>
              <a:rPr lang="nl-NL" sz="2400" dirty="0" smtClean="0"/>
            </a:br>
            <a:r>
              <a:rPr lang="nl-NL" sz="2400" dirty="0" smtClean="0"/>
              <a:t/>
            </a:r>
            <a:br>
              <a:rPr lang="nl-NL" sz="2400" dirty="0" smtClean="0"/>
            </a:br>
            <a:r>
              <a:rPr lang="nl-NL" sz="2400" dirty="0" smtClean="0"/>
              <a:t>De </a:t>
            </a:r>
            <a:r>
              <a:rPr lang="nl-NL" sz="2400" b="1" dirty="0" smtClean="0"/>
              <a:t>energie wordt gebruikt voor de vorming van ATP</a:t>
            </a:r>
            <a:r>
              <a:rPr lang="nl-NL" sz="2400" dirty="0" smtClean="0"/>
              <a:t>, </a:t>
            </a:r>
          </a:p>
          <a:p>
            <a:pPr>
              <a:buNone/>
            </a:pPr>
            <a:r>
              <a:rPr lang="nl-NL" sz="2400" dirty="0" smtClean="0"/>
              <a:t>	waarmee de bacteriën uit CO</a:t>
            </a:r>
            <a:r>
              <a:rPr lang="nl-NL" sz="2400" baseline="-25000" dirty="0" smtClean="0"/>
              <a:t>2</a:t>
            </a:r>
            <a:r>
              <a:rPr lang="nl-NL" sz="2400" dirty="0" smtClean="0"/>
              <a:t> en H</a:t>
            </a:r>
            <a:r>
              <a:rPr lang="nl-NL" sz="2400" baseline="-25000" dirty="0" smtClean="0"/>
              <a:t>2</a:t>
            </a:r>
            <a:r>
              <a:rPr lang="nl-NL" sz="2400" dirty="0" smtClean="0"/>
              <a:t>O glucose opbouwen.</a:t>
            </a:r>
          </a:p>
          <a:p>
            <a:pPr>
              <a:buNone/>
            </a:pPr>
            <a:r>
              <a:rPr lang="nl-NL" sz="2400" dirty="0" smtClean="0"/>
              <a:t/>
            </a:r>
            <a:br>
              <a:rPr lang="nl-NL" sz="2400" dirty="0" smtClean="0"/>
            </a:br>
            <a:r>
              <a:rPr lang="nl-NL" sz="2400" b="1" dirty="0" err="1" smtClean="0"/>
              <a:t>Nitrificerende</a:t>
            </a:r>
            <a:r>
              <a:rPr lang="nl-NL" sz="2400" b="1" dirty="0" smtClean="0"/>
              <a:t> bac</a:t>
            </a:r>
            <a:r>
              <a:rPr lang="nl-NL" sz="2400" dirty="0" smtClean="0"/>
              <a:t>teriën kunnen (vanwege die oxidatiereacties!) alleen in een </a:t>
            </a:r>
            <a:r>
              <a:rPr lang="nl-NL" sz="2400" b="1" dirty="0" smtClean="0"/>
              <a:t>zuurstofrijke</a:t>
            </a:r>
            <a:r>
              <a:rPr lang="nl-NL" sz="2400" dirty="0" smtClean="0"/>
              <a:t> omgeving leven en </a:t>
            </a:r>
            <a:r>
              <a:rPr lang="nl-NL" sz="2400" b="1" dirty="0" smtClean="0"/>
              <a:t>spelen een belangrijke rol in de stikstofkringloop. </a:t>
            </a:r>
            <a:br>
              <a:rPr lang="nl-NL" sz="2400" b="1" dirty="0" smtClean="0"/>
            </a:br>
            <a:endParaRPr lang="nl-NL" sz="2400" b="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nl-NL" sz="3200" b="1" dirty="0" smtClean="0"/>
              <a:t>12.3.5. Voortgezette </a:t>
            </a:r>
            <a:r>
              <a:rPr lang="nl-NL" sz="3200" b="1" dirty="0" smtClean="0"/>
              <a:t>assimilatie 1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400600"/>
          </a:xfrm>
        </p:spPr>
        <p:txBody>
          <a:bodyPr>
            <a:normAutofit/>
          </a:bodyPr>
          <a:lstStyle/>
          <a:p>
            <a:r>
              <a:rPr lang="nl-NL" sz="2400" dirty="0" smtClean="0"/>
              <a:t>In </a:t>
            </a:r>
            <a:r>
              <a:rPr lang="nl-NL" sz="2400" b="1" dirty="0" smtClean="0"/>
              <a:t>alle organismen</a:t>
            </a:r>
            <a:r>
              <a:rPr lang="nl-NL" sz="2400" dirty="0" smtClean="0"/>
              <a:t>, of ze nu </a:t>
            </a:r>
            <a:r>
              <a:rPr lang="nl-NL" sz="2400" dirty="0" err="1" smtClean="0"/>
              <a:t>autotroof</a:t>
            </a:r>
            <a:r>
              <a:rPr lang="nl-NL" sz="2400" dirty="0" smtClean="0"/>
              <a:t> of </a:t>
            </a:r>
            <a:r>
              <a:rPr lang="nl-NL" sz="2400" dirty="0" err="1" smtClean="0"/>
              <a:t>heterotroof</a:t>
            </a:r>
            <a:r>
              <a:rPr lang="nl-NL" sz="2400" dirty="0" smtClean="0"/>
              <a:t> zijn, moeten </a:t>
            </a:r>
            <a:r>
              <a:rPr lang="nl-NL" sz="2400" b="1" dirty="0" smtClean="0"/>
              <a:t>grotere organische moleculen uit kleinere worden gemaakt </a:t>
            </a:r>
            <a:endParaRPr lang="nl-NL" sz="2400" b="1" dirty="0" smtClean="0"/>
          </a:p>
          <a:p>
            <a:r>
              <a:rPr lang="nl-NL" sz="2400" b="1" dirty="0" smtClean="0"/>
              <a:t>bijvoorbeeld </a:t>
            </a:r>
            <a:r>
              <a:rPr lang="nl-NL" sz="2400" b="1" dirty="0" smtClean="0"/>
              <a:t>zetmeel uit glucose en eiwitten uit </a:t>
            </a:r>
            <a:r>
              <a:rPr lang="nl-NL" sz="2400" b="1" dirty="0" smtClean="0"/>
              <a:t>aminozuren. </a:t>
            </a:r>
          </a:p>
          <a:p>
            <a:r>
              <a:rPr lang="nl-NL" sz="2400" dirty="0" smtClean="0"/>
              <a:t>Dit </a:t>
            </a:r>
            <a:r>
              <a:rPr lang="nl-NL" sz="2400" dirty="0" smtClean="0"/>
              <a:t>type opbouwstofwisseling wordt </a:t>
            </a:r>
            <a:r>
              <a:rPr lang="nl-NL" sz="2400" b="1" dirty="0" smtClean="0"/>
              <a:t>voortgezette assimilatie genoemd</a:t>
            </a:r>
            <a:r>
              <a:rPr lang="nl-NL" sz="2400" dirty="0" smtClean="0"/>
              <a:t>. De </a:t>
            </a:r>
            <a:r>
              <a:rPr lang="nl-NL" sz="2400" b="1" dirty="0" smtClean="0"/>
              <a:t>energie die hiervoor nodig is, komt uit de dissimilatie.</a:t>
            </a:r>
            <a:endParaRPr lang="nl-NL" sz="2400" b="1" dirty="0"/>
          </a:p>
        </p:txBody>
      </p:sp>
      <p:pic>
        <p:nvPicPr>
          <p:cNvPr id="4" name="Afbeelding 3" descr="overzicht stofwisselin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27784" y="3429000"/>
            <a:ext cx="4894288" cy="3276684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nl-NL" sz="3200" b="1" dirty="0" smtClean="0"/>
              <a:t>12.3.5. Voortgezette </a:t>
            </a:r>
            <a:r>
              <a:rPr lang="nl-NL" sz="3200" b="1" dirty="0" smtClean="0"/>
              <a:t>assimilatie 2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400600"/>
          </a:xfrm>
        </p:spPr>
        <p:txBody>
          <a:bodyPr>
            <a:normAutofit lnSpcReduction="10000"/>
          </a:bodyPr>
          <a:lstStyle/>
          <a:p>
            <a:r>
              <a:rPr lang="nl-NL" sz="2400" b="1" dirty="0" smtClean="0"/>
              <a:t>Voortgezette assimilatie bij </a:t>
            </a:r>
            <a:r>
              <a:rPr lang="nl-NL" sz="2400" b="1" dirty="0" err="1" smtClean="0"/>
              <a:t>autotrofe</a:t>
            </a:r>
            <a:r>
              <a:rPr lang="nl-NL" sz="2400" b="1" dirty="0" smtClean="0"/>
              <a:t> organismen</a:t>
            </a:r>
            <a:br>
              <a:rPr lang="nl-NL" sz="2400" b="1" dirty="0" smtClean="0"/>
            </a:br>
            <a:r>
              <a:rPr lang="nl-NL" sz="2400" dirty="0" smtClean="0"/>
              <a:t>Planten en andere </a:t>
            </a:r>
            <a:r>
              <a:rPr lang="nl-NL" sz="2400" dirty="0" err="1" smtClean="0"/>
              <a:t>autotrofe</a:t>
            </a:r>
            <a:r>
              <a:rPr lang="nl-NL" sz="2400" dirty="0" smtClean="0"/>
              <a:t> organismen </a:t>
            </a:r>
            <a:r>
              <a:rPr lang="nl-NL" sz="2400" b="1" dirty="0" smtClean="0"/>
              <a:t>maken al hun bouwstoffen uit de glucose </a:t>
            </a:r>
            <a:r>
              <a:rPr lang="nl-NL" sz="2400" dirty="0" smtClean="0"/>
              <a:t>die bij de koolstofassimilatie wordt </a:t>
            </a:r>
            <a:r>
              <a:rPr lang="nl-NL" sz="2400" dirty="0" smtClean="0"/>
              <a:t>gevormd</a:t>
            </a:r>
            <a:endParaRPr lang="nl-NL" sz="2400" dirty="0" smtClean="0"/>
          </a:p>
          <a:p>
            <a:pPr>
              <a:buNone/>
            </a:pPr>
            <a:endParaRPr lang="nl-NL" sz="2400" dirty="0" smtClean="0"/>
          </a:p>
          <a:p>
            <a:pPr fontAlgn="t">
              <a:buNone/>
            </a:pPr>
            <a:r>
              <a:rPr lang="nl-NL" sz="2400" b="1" dirty="0" smtClean="0"/>
              <a:t>	Voorbeelden </a:t>
            </a:r>
            <a:r>
              <a:rPr lang="nl-NL" sz="2400" dirty="0" smtClean="0"/>
              <a:t>van omzettingen zijn:</a:t>
            </a:r>
          </a:p>
          <a:p>
            <a:pPr fontAlgn="t"/>
            <a:r>
              <a:rPr lang="nl-NL" dirty="0" smtClean="0"/>
              <a:t>Vorming van andere </a:t>
            </a:r>
            <a:r>
              <a:rPr lang="nl-NL" b="1" dirty="0" smtClean="0"/>
              <a:t>koolhydraten</a:t>
            </a:r>
            <a:r>
              <a:rPr lang="nl-NL" dirty="0" smtClean="0"/>
              <a:t>:</a:t>
            </a:r>
            <a:r>
              <a:rPr lang="nl-NL" sz="2400" dirty="0" smtClean="0"/>
              <a:t/>
            </a:r>
            <a:br>
              <a:rPr lang="nl-NL" sz="2400" dirty="0" smtClean="0"/>
            </a:br>
            <a:r>
              <a:rPr lang="nl-NL" sz="2400" dirty="0" smtClean="0"/>
              <a:t>glucose + glucose + glucose + enz. + energie → </a:t>
            </a:r>
            <a:r>
              <a:rPr lang="nl-NL" sz="2400" b="1" dirty="0" smtClean="0"/>
              <a:t>zetmeel (reservestof);</a:t>
            </a:r>
            <a:r>
              <a:rPr lang="nl-NL" sz="2400" dirty="0" smtClean="0"/>
              <a:t/>
            </a:r>
            <a:br>
              <a:rPr lang="nl-NL" sz="2400" dirty="0" smtClean="0"/>
            </a:br>
            <a:r>
              <a:rPr lang="nl-NL" sz="2400" dirty="0" smtClean="0"/>
              <a:t>glucose + glucose + glucose + enz. + energie→ </a:t>
            </a:r>
            <a:r>
              <a:rPr lang="nl-NL" sz="2400" b="1" dirty="0" smtClean="0"/>
              <a:t>cellulose (bouwstof van celwanden);</a:t>
            </a:r>
            <a:r>
              <a:rPr lang="nl-NL" sz="2400" dirty="0" smtClean="0"/>
              <a:t/>
            </a:r>
            <a:br>
              <a:rPr lang="nl-NL" sz="2400" dirty="0" smtClean="0"/>
            </a:br>
            <a:r>
              <a:rPr lang="nl-NL" sz="2400" dirty="0" smtClean="0"/>
              <a:t>glucose + fructose + energie → </a:t>
            </a:r>
            <a:r>
              <a:rPr lang="nl-NL" sz="2400" b="1" dirty="0" smtClean="0"/>
              <a:t>sacharose (reservestof).</a:t>
            </a:r>
          </a:p>
          <a:p>
            <a:pPr>
              <a:buNone/>
            </a:pPr>
            <a:r>
              <a:rPr lang="nl-NL" sz="2400" dirty="0" smtClean="0"/>
              <a:t/>
            </a:r>
            <a:br>
              <a:rPr lang="nl-NL" sz="2400" dirty="0" smtClean="0"/>
            </a:br>
            <a:endParaRPr lang="nl-NL" sz="2400" b="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200" b="1" dirty="0" smtClean="0"/>
              <a:t>12.3.5. Voortgezette assimilatie </a:t>
            </a:r>
            <a:r>
              <a:rPr lang="nl-NL" sz="3200" b="1" dirty="0" smtClean="0"/>
              <a:t>3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/>
          </a:bodyPr>
          <a:lstStyle/>
          <a:p>
            <a:pPr fontAlgn="t"/>
            <a:r>
              <a:rPr lang="nl-NL" b="1" dirty="0" smtClean="0"/>
              <a:t>Vorming van aminozuren</a:t>
            </a:r>
            <a:r>
              <a:rPr lang="nl-NL" sz="2400" dirty="0" smtClean="0"/>
              <a:t>:</a:t>
            </a:r>
            <a:br>
              <a:rPr lang="nl-NL" sz="2400" dirty="0" smtClean="0"/>
            </a:br>
            <a:r>
              <a:rPr lang="nl-NL" sz="2400" dirty="0" smtClean="0"/>
              <a:t>glucose + NO</a:t>
            </a:r>
            <a:r>
              <a:rPr lang="nl-NL" sz="2400" baseline="-25000" dirty="0" smtClean="0"/>
              <a:t>3</a:t>
            </a:r>
            <a:r>
              <a:rPr lang="nl-NL" sz="2400" dirty="0" smtClean="0"/>
              <a:t> + energie → </a:t>
            </a:r>
            <a:r>
              <a:rPr lang="nl-NL" sz="2400" b="1" dirty="0" smtClean="0"/>
              <a:t>aminozuur (bouwstof).</a:t>
            </a:r>
          </a:p>
          <a:p>
            <a:pPr fontAlgn="t"/>
            <a:r>
              <a:rPr lang="nl-NL" sz="2400" dirty="0" smtClean="0"/>
              <a:t>Glucose omzetten in </a:t>
            </a:r>
            <a:r>
              <a:rPr lang="nl-NL" sz="2400" b="1" dirty="0" smtClean="0"/>
              <a:t>glycerol en vetzuren en vervolgens vorming van vetten:</a:t>
            </a:r>
            <a:r>
              <a:rPr lang="nl-NL" sz="2400" dirty="0" smtClean="0"/>
              <a:t/>
            </a:r>
            <a:br>
              <a:rPr lang="nl-NL" sz="2400" dirty="0" smtClean="0"/>
            </a:br>
            <a:r>
              <a:rPr lang="nl-NL" sz="2400" dirty="0" smtClean="0"/>
              <a:t>drie vetzuren + glycerol → </a:t>
            </a:r>
            <a:r>
              <a:rPr lang="nl-NL" sz="2400" b="1" dirty="0" smtClean="0"/>
              <a:t>vet (bouwstof en reservestof)</a:t>
            </a:r>
            <a:r>
              <a:rPr lang="nl-NL" sz="2400" dirty="0" smtClean="0"/>
              <a:t>.</a:t>
            </a:r>
          </a:p>
          <a:p>
            <a:pPr fontAlgn="t"/>
            <a:r>
              <a:rPr lang="nl-NL" sz="2400" b="1" dirty="0" smtClean="0"/>
              <a:t>Vorming van eiwitten </a:t>
            </a:r>
            <a:r>
              <a:rPr lang="nl-NL" sz="2400" dirty="0" smtClean="0"/>
              <a:t>uit aminozuren:</a:t>
            </a:r>
            <a:br>
              <a:rPr lang="nl-NL" sz="2400" dirty="0" smtClean="0"/>
            </a:br>
            <a:r>
              <a:rPr lang="nl-NL" sz="2400" dirty="0" smtClean="0"/>
              <a:t>aminozuur A + aminozuur B + enz. + energie → eiwit.</a:t>
            </a:r>
          </a:p>
          <a:p>
            <a:endParaRPr lang="nl-NL" sz="2400" dirty="0"/>
          </a:p>
        </p:txBody>
      </p:sp>
      <p:pic>
        <p:nvPicPr>
          <p:cNvPr id="4" name="Afbeelding 3" descr="eiwitvorming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79712" y="4221088"/>
            <a:ext cx="4896544" cy="2524125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nl-NL" sz="3200" b="1" dirty="0" smtClean="0"/>
              <a:t>12.3.5. Voortgezette assimilatie </a:t>
            </a:r>
            <a:r>
              <a:rPr lang="nl-NL" sz="3200" b="1" dirty="0" smtClean="0"/>
              <a:t>4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616624"/>
          </a:xfrm>
        </p:spPr>
        <p:txBody>
          <a:bodyPr>
            <a:normAutofit/>
          </a:bodyPr>
          <a:lstStyle/>
          <a:p>
            <a:r>
              <a:rPr lang="nl-NL" sz="2400" b="1" dirty="0" smtClean="0"/>
              <a:t>Voortgezette assimilatie bij </a:t>
            </a:r>
            <a:r>
              <a:rPr lang="nl-NL" b="1" dirty="0" err="1" smtClean="0"/>
              <a:t>heterotrofe</a:t>
            </a:r>
            <a:r>
              <a:rPr lang="nl-NL" b="1" dirty="0" smtClean="0"/>
              <a:t> organismen</a:t>
            </a:r>
            <a:r>
              <a:rPr lang="nl-NL" sz="2400" b="1" dirty="0" smtClean="0"/>
              <a:t/>
            </a:r>
            <a:br>
              <a:rPr lang="nl-NL" sz="2400" b="1" dirty="0" smtClean="0"/>
            </a:br>
            <a:r>
              <a:rPr lang="nl-NL" sz="2400" dirty="0" err="1" smtClean="0"/>
              <a:t>Heterotrofe</a:t>
            </a:r>
            <a:r>
              <a:rPr lang="nl-NL" sz="2400" dirty="0" smtClean="0"/>
              <a:t> organismen moeten de </a:t>
            </a:r>
            <a:r>
              <a:rPr lang="nl-NL" sz="2400" b="1" dirty="0" smtClean="0"/>
              <a:t>bouwstoffen voor hun voortgezette assimilatie uit hun voedsel </a:t>
            </a:r>
            <a:r>
              <a:rPr lang="nl-NL" sz="2400" b="1" dirty="0" smtClean="0"/>
              <a:t>halen</a:t>
            </a:r>
          </a:p>
          <a:p>
            <a:pPr fontAlgn="t"/>
            <a:r>
              <a:rPr lang="nl-NL" sz="2400" dirty="0" smtClean="0"/>
              <a:t>Voorbeelden van omzettingen zijn:</a:t>
            </a:r>
          </a:p>
          <a:p>
            <a:pPr fontAlgn="t"/>
            <a:r>
              <a:rPr lang="nl-NL" sz="2400" dirty="0" smtClean="0"/>
              <a:t>Vorming van andere koolhydraten:</a:t>
            </a:r>
            <a:br>
              <a:rPr lang="nl-NL" sz="2400" dirty="0" smtClean="0"/>
            </a:br>
            <a:r>
              <a:rPr lang="nl-NL" sz="2400" dirty="0" smtClean="0"/>
              <a:t>glucose + glucose + glucose + enz. + energie → </a:t>
            </a:r>
            <a:r>
              <a:rPr lang="nl-NL" sz="2400" b="1" dirty="0" smtClean="0"/>
              <a:t>glycogeen (reservestof</a:t>
            </a:r>
            <a:r>
              <a:rPr lang="nl-NL" sz="2400" b="1" dirty="0" smtClean="0"/>
              <a:t>) = DIERLIJK zetmeel</a:t>
            </a:r>
            <a:endParaRPr lang="nl-NL" sz="2400" b="1" dirty="0" smtClean="0"/>
          </a:p>
          <a:p>
            <a:pPr fontAlgn="t"/>
            <a:r>
              <a:rPr lang="nl-NL" sz="2400" dirty="0" smtClean="0"/>
              <a:t>Glucose omzetten in </a:t>
            </a:r>
            <a:r>
              <a:rPr lang="nl-NL" sz="2400" b="1" dirty="0" smtClean="0"/>
              <a:t>glycerol en vetzuren en dan vorming van vetten:</a:t>
            </a:r>
            <a:br>
              <a:rPr lang="nl-NL" sz="2400" b="1" dirty="0" smtClean="0"/>
            </a:br>
            <a:r>
              <a:rPr lang="nl-NL" sz="2400" b="1" dirty="0" smtClean="0"/>
              <a:t>glycerol + 3 vetzuren→ </a:t>
            </a:r>
            <a:r>
              <a:rPr lang="nl-NL" sz="2400" dirty="0" smtClean="0"/>
              <a:t>vet (bouwstof en reservestof).</a:t>
            </a:r>
          </a:p>
          <a:p>
            <a:pPr fontAlgn="t"/>
            <a:r>
              <a:rPr lang="nl-NL" sz="2400" dirty="0" smtClean="0"/>
              <a:t>Vorming van </a:t>
            </a:r>
            <a:r>
              <a:rPr lang="nl-NL" sz="2400" b="1" dirty="0" smtClean="0"/>
              <a:t>eiwitten </a:t>
            </a:r>
            <a:r>
              <a:rPr lang="nl-NL" sz="2400" dirty="0" smtClean="0"/>
              <a:t>uit aminozuren:</a:t>
            </a:r>
            <a:br>
              <a:rPr lang="nl-NL" sz="2400" dirty="0" smtClean="0"/>
            </a:br>
            <a:r>
              <a:rPr lang="nl-NL" sz="2400" dirty="0" smtClean="0"/>
              <a:t>aminozuur A + aminozuur B + enz. + energie → eiwit</a:t>
            </a:r>
          </a:p>
          <a:p>
            <a:r>
              <a:rPr lang="nl-NL" sz="2400" b="1" dirty="0" smtClean="0"/>
              <a:t>WAT KUNNEN ZIJ DUS BESLIST NIET</a:t>
            </a:r>
            <a:r>
              <a:rPr lang="nl-NL" sz="2400" dirty="0" smtClean="0"/>
              <a:t> ??? (zie ook vorige dia)</a:t>
            </a:r>
            <a:endParaRPr lang="nl-NL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Fotosynthese 1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>
                <a:hlinkClick r:id="rId2"/>
              </a:rPr>
              <a:t>https://www.youtube.com/watch?v=ofKp55SKzoM</a:t>
            </a:r>
            <a:r>
              <a:rPr lang="nl-NL" dirty="0" smtClean="0"/>
              <a:t>   2 min. 40   fotosynthese</a:t>
            </a:r>
          </a:p>
          <a:p>
            <a:endParaRPr lang="nl-NL" dirty="0" smtClean="0"/>
          </a:p>
          <a:p>
            <a:r>
              <a:rPr lang="nl-NL" dirty="0" smtClean="0">
                <a:hlinkClick r:id="rId3"/>
              </a:rPr>
              <a:t>https://www.youtube.com/watch?v=se2TBBgpq9U</a:t>
            </a:r>
            <a:r>
              <a:rPr lang="nl-NL" dirty="0" smtClean="0"/>
              <a:t>  ASSIMILATIE  De </a:t>
            </a:r>
            <a:r>
              <a:rPr lang="nl-NL" dirty="0" err="1" smtClean="0"/>
              <a:t>BiologieLeraar</a:t>
            </a:r>
            <a:endParaRPr lang="nl-NL" dirty="0" smtClean="0"/>
          </a:p>
          <a:p>
            <a:pPr>
              <a:buNone/>
            </a:pPr>
            <a:r>
              <a:rPr lang="nl-NL" dirty="0" smtClean="0"/>
              <a:t>    13 min. 38</a:t>
            </a:r>
          </a:p>
          <a:p>
            <a:pPr>
              <a:buNone/>
            </a:pPr>
            <a:endParaRPr lang="nl-NL" dirty="0" smtClean="0"/>
          </a:p>
          <a:p>
            <a:pPr>
              <a:buNone/>
            </a:pPr>
            <a:r>
              <a:rPr lang="nl-NL" dirty="0" smtClean="0"/>
              <a:t> </a:t>
            </a:r>
          </a:p>
          <a:p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nl-NL" sz="3200" b="1" dirty="0" smtClean="0"/>
              <a:t>12.3.1. Fotosynthese 2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72608"/>
          </a:xfrm>
        </p:spPr>
        <p:txBody>
          <a:bodyPr>
            <a:normAutofit/>
          </a:bodyPr>
          <a:lstStyle/>
          <a:p>
            <a:r>
              <a:rPr lang="nl-NL" sz="2400" dirty="0" smtClean="0"/>
              <a:t>Het fotosyntheseproces in een reactievergelijking:</a:t>
            </a:r>
            <a:br>
              <a:rPr lang="nl-NL" sz="2400" dirty="0" smtClean="0"/>
            </a:br>
            <a:r>
              <a:rPr lang="nl-NL" sz="2400" dirty="0" smtClean="0"/>
              <a:t>6CO</a:t>
            </a:r>
            <a:r>
              <a:rPr lang="nl-NL" sz="2400" baseline="-25000" dirty="0" smtClean="0"/>
              <a:t>2</a:t>
            </a:r>
            <a:r>
              <a:rPr lang="nl-NL" sz="2400" dirty="0" smtClean="0"/>
              <a:t> + 12H</a:t>
            </a:r>
            <a:r>
              <a:rPr lang="nl-NL" sz="2400" baseline="-25000" dirty="0" smtClean="0"/>
              <a:t>2</a:t>
            </a:r>
            <a:r>
              <a:rPr lang="nl-NL" sz="2400" dirty="0" smtClean="0"/>
              <a:t>O* + Lichtenergie →C</a:t>
            </a:r>
            <a:r>
              <a:rPr lang="nl-NL" sz="2400" baseline="-25000" dirty="0" smtClean="0"/>
              <a:t>6</a:t>
            </a:r>
            <a:r>
              <a:rPr lang="nl-NL" sz="2400" dirty="0" smtClean="0"/>
              <a:t>H</a:t>
            </a:r>
            <a:r>
              <a:rPr lang="nl-NL" sz="2400" baseline="-25000" dirty="0" smtClean="0"/>
              <a:t>12</a:t>
            </a:r>
            <a:r>
              <a:rPr lang="nl-NL" sz="2400" dirty="0" smtClean="0"/>
              <a:t>O</a:t>
            </a:r>
            <a:r>
              <a:rPr lang="nl-NL" sz="2400" baseline="-25000" dirty="0" smtClean="0"/>
              <a:t>6</a:t>
            </a:r>
            <a:r>
              <a:rPr lang="nl-NL" sz="2400" dirty="0" smtClean="0"/>
              <a:t> + 6O</a:t>
            </a:r>
            <a:r>
              <a:rPr lang="nl-NL" sz="2400" baseline="-25000" dirty="0" smtClean="0"/>
              <a:t>2</a:t>
            </a:r>
            <a:r>
              <a:rPr lang="nl-NL" sz="2400" dirty="0" smtClean="0"/>
              <a:t>* + 6H</a:t>
            </a:r>
            <a:r>
              <a:rPr lang="nl-NL" sz="2400" baseline="-25000" dirty="0" smtClean="0"/>
              <a:t>2</a:t>
            </a:r>
            <a:r>
              <a:rPr lang="nl-NL" sz="2400" dirty="0" smtClean="0"/>
              <a:t>O</a:t>
            </a:r>
            <a:br>
              <a:rPr lang="nl-NL" sz="2400" dirty="0" smtClean="0"/>
            </a:br>
            <a:r>
              <a:rPr lang="nl-NL" sz="2400" dirty="0" smtClean="0"/>
              <a:t>(*: de zuurstofatomen van het water komen als zuurstofmoleculen vrij).</a:t>
            </a:r>
          </a:p>
          <a:p>
            <a:r>
              <a:rPr lang="nl-NL" sz="2400" dirty="0" smtClean="0"/>
              <a:t>Het fotosyntheseproces </a:t>
            </a:r>
          </a:p>
          <a:p>
            <a:pPr>
              <a:buNone/>
            </a:pPr>
            <a:r>
              <a:rPr lang="nl-NL" sz="2400" dirty="0"/>
              <a:t>	</a:t>
            </a:r>
            <a:r>
              <a:rPr lang="nl-NL" sz="2400" dirty="0" smtClean="0"/>
              <a:t>bestaat uit twee stappen: </a:t>
            </a:r>
          </a:p>
          <a:p>
            <a:pPr>
              <a:buNone/>
            </a:pPr>
            <a:r>
              <a:rPr lang="nl-NL" sz="2400" dirty="0"/>
              <a:t>	</a:t>
            </a:r>
            <a:r>
              <a:rPr lang="nl-NL" sz="2400" dirty="0" smtClean="0"/>
              <a:t>de lichtreactie en de </a:t>
            </a:r>
          </a:p>
          <a:p>
            <a:pPr>
              <a:buNone/>
            </a:pPr>
            <a:r>
              <a:rPr lang="nl-NL" sz="2400" dirty="0"/>
              <a:t>	</a:t>
            </a:r>
            <a:r>
              <a:rPr lang="nl-NL" sz="2400" dirty="0" smtClean="0"/>
              <a:t>donkerreactie. </a:t>
            </a:r>
          </a:p>
          <a:p>
            <a:pPr>
              <a:buNone/>
            </a:pPr>
            <a:r>
              <a:rPr lang="nl-NL" sz="2400" dirty="0"/>
              <a:t>	</a:t>
            </a:r>
            <a:r>
              <a:rPr lang="nl-NL" sz="2400" dirty="0" smtClean="0"/>
              <a:t>Ze worden in de </a:t>
            </a:r>
          </a:p>
          <a:p>
            <a:pPr>
              <a:buNone/>
            </a:pPr>
            <a:r>
              <a:rPr lang="nl-NL" sz="2400" dirty="0" smtClean="0"/>
              <a:t>	volgende paragrafen </a:t>
            </a:r>
          </a:p>
          <a:p>
            <a:pPr>
              <a:buNone/>
            </a:pPr>
            <a:r>
              <a:rPr lang="nl-NL" sz="2400" dirty="0" smtClean="0"/>
              <a:t>	apart besproken</a:t>
            </a:r>
            <a:endParaRPr lang="nl-NL" sz="2400" dirty="0"/>
          </a:p>
        </p:txBody>
      </p:sp>
      <p:pic>
        <p:nvPicPr>
          <p:cNvPr id="4" name="Afbeelding 3" descr="organen_voor_fotosynthes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139952" y="2348880"/>
            <a:ext cx="4680520" cy="403244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nl-NL" sz="3200" b="1" dirty="0" smtClean="0"/>
              <a:t>12.3.2  De lichtreactie 1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72608"/>
          </a:xfrm>
        </p:spPr>
        <p:txBody>
          <a:bodyPr>
            <a:normAutofit/>
          </a:bodyPr>
          <a:lstStyle/>
          <a:p>
            <a:r>
              <a:rPr lang="nl-NL" sz="2000" dirty="0" smtClean="0"/>
              <a:t>De</a:t>
            </a:r>
            <a:r>
              <a:rPr lang="nl-NL" sz="2000" b="1" dirty="0" smtClean="0"/>
              <a:t> lichtreactie </a:t>
            </a:r>
            <a:r>
              <a:rPr lang="nl-NL" sz="2000" dirty="0" smtClean="0"/>
              <a:t>begint als een chlorofylmolecuul wordt ‘aangeslagen’, linksonder in onderstaande figuur uitgebeeld. Een foton (=lichtpakketje) zorgt ervoor dat water wordt gesplitst (2), en dat het vrijkomende elektron naar een hoger energieniveau wordt gebracht (1). Daarom is de primaire </a:t>
            </a:r>
            <a:r>
              <a:rPr lang="nl-NL" sz="2000" dirty="0" err="1" smtClean="0"/>
              <a:t>acceptor</a:t>
            </a:r>
            <a:r>
              <a:rPr lang="nl-NL" sz="2000" dirty="0" smtClean="0"/>
              <a:t>, waarop het elektron terechtkomt, ook bovenin de figuur geplaatst.</a:t>
            </a:r>
            <a:endParaRPr lang="nl-NL" sz="2000" dirty="0"/>
          </a:p>
        </p:txBody>
      </p:sp>
      <p:pic>
        <p:nvPicPr>
          <p:cNvPr id="4" name="Afbeelding 3" descr="lichtreacti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51720" y="2708920"/>
            <a:ext cx="5760640" cy="4032448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nl-NL" sz="3200" b="1" dirty="0" smtClean="0"/>
              <a:t>12.3.2  De lichtreactie 2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72608"/>
          </a:xfrm>
        </p:spPr>
        <p:txBody>
          <a:bodyPr>
            <a:normAutofit/>
          </a:bodyPr>
          <a:lstStyle/>
          <a:p>
            <a:r>
              <a:rPr lang="nl-NL" sz="2000" dirty="0" smtClean="0"/>
              <a:t>De </a:t>
            </a:r>
            <a:r>
              <a:rPr lang="nl-NL" sz="2000" dirty="0" err="1" smtClean="0"/>
              <a:t>elektronentransportketen</a:t>
            </a:r>
            <a:r>
              <a:rPr lang="nl-NL" sz="2000" dirty="0" smtClean="0"/>
              <a:t> (3) in de figuur is een reeks stoffen en het </a:t>
            </a:r>
            <a:r>
              <a:rPr lang="nl-NL" sz="2000" dirty="0" err="1" smtClean="0"/>
              <a:t>cytochroomcomplex</a:t>
            </a:r>
            <a:r>
              <a:rPr lang="nl-NL" sz="2000" dirty="0" smtClean="0"/>
              <a:t> die netjes naast elkaar verankerd liggen in de </a:t>
            </a:r>
            <a:r>
              <a:rPr lang="nl-NL" sz="2000" dirty="0" err="1" smtClean="0"/>
              <a:t>thylakoïdenmembranen</a:t>
            </a:r>
            <a:r>
              <a:rPr lang="nl-NL" sz="2000" dirty="0" smtClean="0"/>
              <a:t> van de bladgroenkorrel. Tijdens het overdragen van het elektron komt genoeg vrij om ATP te kunnen vormen.</a:t>
            </a:r>
            <a:endParaRPr lang="nl-NL" sz="2000" dirty="0"/>
          </a:p>
        </p:txBody>
      </p:sp>
      <p:pic>
        <p:nvPicPr>
          <p:cNvPr id="4" name="Afbeelding 3" descr="lichtreacti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51720" y="2708920"/>
            <a:ext cx="5760640" cy="403244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nl-NL" sz="3200" b="1" dirty="0" smtClean="0"/>
              <a:t>12.3.2  De lichtreactie 3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72608"/>
          </a:xfrm>
        </p:spPr>
        <p:txBody>
          <a:bodyPr>
            <a:normAutofit/>
          </a:bodyPr>
          <a:lstStyle/>
          <a:p>
            <a:r>
              <a:rPr lang="nl-NL" sz="2000" dirty="0" smtClean="0"/>
              <a:t>Twee maal zorgt een foton voor het energierijk maken van het elektron: eerst bij fotosysteem II en dan nog eens bij fotosysteem I (5). De lichtreactie eindigt als het elektron samen met twee waterstofionen (die bij het watersplitsen gevormd zijn) gebonden worden aan NADP, zodat NADPH</a:t>
            </a:r>
            <a:r>
              <a:rPr lang="nl-NL" sz="2000" baseline="-25000" dirty="0" smtClean="0"/>
              <a:t>2 </a:t>
            </a:r>
            <a:r>
              <a:rPr lang="nl-NL" sz="2000" dirty="0" smtClean="0"/>
              <a:t>ontstaat</a:t>
            </a:r>
            <a:endParaRPr lang="nl-NL" sz="2000" dirty="0"/>
          </a:p>
        </p:txBody>
      </p:sp>
      <p:pic>
        <p:nvPicPr>
          <p:cNvPr id="4" name="Afbeelding 3" descr="lichtreacti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51720" y="2708920"/>
            <a:ext cx="5760640" cy="4032448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nl-NL" sz="3200" b="1" dirty="0" smtClean="0"/>
              <a:t>12.3.2  De lichtreactie 4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72608"/>
          </a:xfrm>
        </p:spPr>
        <p:txBody>
          <a:bodyPr>
            <a:normAutofit lnSpcReduction="10000"/>
          </a:bodyPr>
          <a:lstStyle/>
          <a:p>
            <a:r>
              <a:rPr lang="nl-NL" sz="2000" dirty="0" smtClean="0"/>
              <a:t>Hieronder staat een versimpelde weergave van de lichtreactie: </a:t>
            </a:r>
          </a:p>
          <a:p>
            <a:pPr fontAlgn="t"/>
            <a:r>
              <a:rPr lang="nl-NL" sz="2000" dirty="0" smtClean="0"/>
              <a:t>Samenvattend:</a:t>
            </a:r>
          </a:p>
          <a:p>
            <a:pPr fontAlgn="t"/>
            <a:r>
              <a:rPr lang="nl-NL" sz="2000" dirty="0" smtClean="0"/>
              <a:t>water wordt gesplitst in zuurstof en waterstof;</a:t>
            </a:r>
          </a:p>
          <a:p>
            <a:pPr fontAlgn="t"/>
            <a:r>
              <a:rPr lang="nl-NL" sz="2000" dirty="0" smtClean="0"/>
              <a:t>waterstof uit water wordt gebonden aan NADP, zodat NADPH</a:t>
            </a:r>
            <a:r>
              <a:rPr lang="nl-NL" sz="2000" baseline="-25000" dirty="0" smtClean="0"/>
              <a:t>2</a:t>
            </a:r>
            <a:r>
              <a:rPr lang="nl-NL" sz="2000" dirty="0" smtClean="0"/>
              <a:t> ontstaat;</a:t>
            </a:r>
          </a:p>
          <a:p>
            <a:pPr fontAlgn="t"/>
            <a:r>
              <a:rPr lang="nl-NL" sz="2000" dirty="0" smtClean="0"/>
              <a:t>lichtenergie wordt vastgelegd in ATP;</a:t>
            </a:r>
          </a:p>
          <a:p>
            <a:pPr fontAlgn="t"/>
            <a:r>
              <a:rPr lang="nl-NL" sz="2000" dirty="0" smtClean="0"/>
              <a:t>de zuurstof die gevormd verlaat de bladgroenkorrel als zuurstofgas (O</a:t>
            </a:r>
            <a:r>
              <a:rPr lang="nl-NL" sz="2000" baseline="-25000" dirty="0" smtClean="0"/>
              <a:t>2</a:t>
            </a:r>
            <a:r>
              <a:rPr lang="nl-NL" sz="2000" dirty="0" smtClean="0"/>
              <a:t>).</a:t>
            </a:r>
          </a:p>
          <a:p>
            <a:endParaRPr lang="nl-NL" sz="2000" dirty="0" smtClean="0"/>
          </a:p>
          <a:p>
            <a:endParaRPr lang="nl-NL" sz="2000" dirty="0" smtClean="0"/>
          </a:p>
          <a:p>
            <a:endParaRPr lang="nl-NL" sz="2000" dirty="0" smtClean="0"/>
          </a:p>
          <a:p>
            <a:endParaRPr lang="nl-NL" sz="2000" dirty="0" smtClean="0"/>
          </a:p>
          <a:p>
            <a:endParaRPr lang="nl-NL" sz="2000" dirty="0" smtClean="0"/>
          </a:p>
          <a:p>
            <a:endParaRPr lang="nl-NL" sz="2000" dirty="0" smtClean="0"/>
          </a:p>
          <a:p>
            <a:endParaRPr lang="nl-NL" sz="2000" dirty="0" smtClean="0"/>
          </a:p>
          <a:p>
            <a:r>
              <a:rPr lang="nl-NL" sz="2000" dirty="0" smtClean="0"/>
              <a:t>Bekijk de </a:t>
            </a:r>
            <a:r>
              <a:rPr lang="nl-NL" sz="2000" dirty="0" smtClean="0">
                <a:hlinkClick r:id="rId2"/>
              </a:rPr>
              <a:t>animatie</a:t>
            </a:r>
            <a:r>
              <a:rPr lang="nl-NL" sz="2000" dirty="0" smtClean="0"/>
              <a:t> op </a:t>
            </a:r>
            <a:r>
              <a:rPr lang="nl-NL" sz="2000" dirty="0" err="1" smtClean="0"/>
              <a:t>Bioplek</a:t>
            </a:r>
            <a:r>
              <a:rPr lang="nl-NL" sz="2000" dirty="0" smtClean="0"/>
              <a:t> </a:t>
            </a:r>
          </a:p>
          <a:p>
            <a:r>
              <a:rPr lang="nl-NL" sz="2000" dirty="0" smtClean="0"/>
              <a:t>(klik </a:t>
            </a:r>
            <a:r>
              <a:rPr lang="nl-NL" sz="2000" dirty="0" smtClean="0">
                <a:hlinkClick r:id="rId3"/>
              </a:rPr>
              <a:t>hier</a:t>
            </a:r>
            <a:r>
              <a:rPr lang="nl-NL" sz="2000" dirty="0" smtClean="0"/>
              <a:t> voor de </a:t>
            </a:r>
            <a:r>
              <a:rPr lang="nl-NL" sz="2000" dirty="0" err="1" smtClean="0"/>
              <a:t>iPad</a:t>
            </a:r>
            <a:r>
              <a:rPr lang="nl-NL" sz="2000" dirty="0" smtClean="0"/>
              <a:t>).</a:t>
            </a:r>
          </a:p>
          <a:p>
            <a:endParaRPr lang="nl-NL" sz="2000" dirty="0" smtClean="0"/>
          </a:p>
          <a:p>
            <a:endParaRPr lang="nl-NL" sz="2000" dirty="0" smtClean="0"/>
          </a:p>
          <a:p>
            <a:endParaRPr lang="nl-NL" sz="2000" dirty="0" smtClean="0"/>
          </a:p>
          <a:p>
            <a:endParaRPr lang="nl-NL" sz="2000" dirty="0" smtClean="0"/>
          </a:p>
          <a:p>
            <a:pPr>
              <a:buNone/>
            </a:pPr>
            <a:endParaRPr lang="nl-NL" sz="2000" dirty="0" smtClean="0"/>
          </a:p>
          <a:p>
            <a:pPr>
              <a:buNone/>
            </a:pPr>
            <a:endParaRPr lang="nl-NL" sz="2000" dirty="0"/>
          </a:p>
        </p:txBody>
      </p:sp>
      <p:pic>
        <p:nvPicPr>
          <p:cNvPr id="5" name="Afbeelding 4" descr="lichtreactie 2 eenvoudige weergav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211960" y="3149011"/>
            <a:ext cx="4492148" cy="349296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nl-NL" sz="3200" b="1" dirty="0" smtClean="0"/>
              <a:t>12.3.3  De donkerreactie 1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72608"/>
          </a:xfrm>
        </p:spPr>
        <p:txBody>
          <a:bodyPr>
            <a:normAutofit/>
          </a:bodyPr>
          <a:lstStyle/>
          <a:p>
            <a:r>
              <a:rPr lang="nl-NL" sz="2000" dirty="0" smtClean="0"/>
              <a:t>De </a:t>
            </a:r>
            <a:r>
              <a:rPr lang="nl-NL" sz="2000" b="1" dirty="0" smtClean="0"/>
              <a:t>donkerreactie</a:t>
            </a:r>
            <a:r>
              <a:rPr lang="nl-NL" sz="2000" dirty="0" smtClean="0"/>
              <a:t> bestaat uit processen, die niet direct van licht afhankelijk zijn. Dat ze dat indirect </a:t>
            </a:r>
            <a:r>
              <a:rPr lang="nl-NL" sz="2000" dirty="0" err="1" smtClean="0"/>
              <a:t>wél</a:t>
            </a:r>
            <a:r>
              <a:rPr lang="nl-NL" sz="2000" dirty="0" smtClean="0"/>
              <a:t> zijn, kun je aantonen: binnen enkele milliseconden na het </a:t>
            </a:r>
          </a:p>
          <a:p>
            <a:pPr>
              <a:buNone/>
            </a:pPr>
            <a:r>
              <a:rPr lang="nl-NL" sz="2000" dirty="0" smtClean="0"/>
              <a:t>	uitschakelen van licht stopt de </a:t>
            </a:r>
          </a:p>
          <a:p>
            <a:pPr>
              <a:buNone/>
            </a:pPr>
            <a:r>
              <a:rPr lang="nl-NL" sz="2000" dirty="0" smtClean="0"/>
              <a:t>	donkerreactie. Wanneer je aan </a:t>
            </a:r>
          </a:p>
          <a:p>
            <a:pPr>
              <a:buNone/>
            </a:pPr>
            <a:r>
              <a:rPr lang="nl-NL" sz="2000" dirty="0" smtClean="0"/>
              <a:t>	een emulsie van chloroplasten </a:t>
            </a:r>
          </a:p>
          <a:p>
            <a:pPr>
              <a:buNone/>
            </a:pPr>
            <a:r>
              <a:rPr lang="nl-NL" sz="2000" dirty="0" smtClean="0"/>
              <a:t>	voldoende ATP en NADPH</a:t>
            </a:r>
            <a:r>
              <a:rPr lang="nl-NL" sz="2000" baseline="-25000" dirty="0" smtClean="0"/>
              <a:t>2</a:t>
            </a:r>
            <a:r>
              <a:rPr lang="nl-NL" sz="2000" dirty="0" smtClean="0"/>
              <a:t> geeft, </a:t>
            </a:r>
          </a:p>
          <a:p>
            <a:pPr>
              <a:buNone/>
            </a:pPr>
            <a:r>
              <a:rPr lang="nl-NL" sz="2000" dirty="0" smtClean="0"/>
              <a:t>	kan dit deel van het fotosynthese </a:t>
            </a:r>
          </a:p>
          <a:p>
            <a:pPr>
              <a:buNone/>
            </a:pPr>
            <a:r>
              <a:rPr lang="nl-NL" sz="2000" dirty="0" smtClean="0"/>
              <a:t>	proces wel degelijk ook in het </a:t>
            </a:r>
          </a:p>
          <a:p>
            <a:pPr>
              <a:buNone/>
            </a:pPr>
            <a:r>
              <a:rPr lang="nl-NL" sz="2000" dirty="0" smtClean="0"/>
              <a:t>	donker plaatsvinden, </a:t>
            </a:r>
          </a:p>
          <a:p>
            <a:pPr>
              <a:buNone/>
            </a:pPr>
            <a:r>
              <a:rPr lang="nl-NL" sz="2000" dirty="0" smtClean="0"/>
              <a:t>	vandaar de naam</a:t>
            </a:r>
          </a:p>
          <a:p>
            <a:endParaRPr lang="nl-NL" sz="2000" dirty="0"/>
          </a:p>
        </p:txBody>
      </p:sp>
      <p:pic>
        <p:nvPicPr>
          <p:cNvPr id="4" name="Afbeelding 3" descr="donkerreacti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27984" y="1772816"/>
            <a:ext cx="4536504" cy="5011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nl-NL" sz="3200" b="1" dirty="0" smtClean="0"/>
              <a:t>12.3.3  De donkerreactie 2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72608"/>
          </a:xfrm>
        </p:spPr>
        <p:txBody>
          <a:bodyPr>
            <a:normAutofit/>
          </a:bodyPr>
          <a:lstStyle/>
          <a:p>
            <a:r>
              <a:rPr lang="nl-NL" sz="2000" dirty="0" smtClean="0"/>
              <a:t>Tijdens de lichtreactie werd ATP gevormd en ook NADPH</a:t>
            </a:r>
            <a:r>
              <a:rPr lang="nl-NL" sz="2000" baseline="-25000" dirty="0" smtClean="0"/>
              <a:t>2</a:t>
            </a:r>
            <a:r>
              <a:rPr lang="nl-NL" sz="2000" dirty="0" smtClean="0"/>
              <a:t>. De cel heeft beperkte voorraden ADP en NADP. Als alle beschikbare ADP is omgezet in ATP en alle NADP in NADPH</a:t>
            </a:r>
            <a:r>
              <a:rPr lang="nl-NL" sz="2000" baseline="-25000" dirty="0" smtClean="0"/>
              <a:t>2</a:t>
            </a:r>
            <a:r>
              <a:rPr lang="nl-NL" sz="2000" dirty="0" smtClean="0"/>
              <a:t>, </a:t>
            </a:r>
          </a:p>
          <a:p>
            <a:pPr>
              <a:buNone/>
            </a:pPr>
            <a:r>
              <a:rPr lang="nl-NL" sz="2000" dirty="0" smtClean="0"/>
              <a:t>	zullen er geen lichtreacties meer </a:t>
            </a:r>
          </a:p>
          <a:p>
            <a:pPr>
              <a:buNone/>
            </a:pPr>
            <a:r>
              <a:rPr lang="nl-NL" sz="2000" dirty="0" smtClean="0"/>
              <a:t>	kunnen plaatsvinden: </a:t>
            </a:r>
          </a:p>
          <a:p>
            <a:pPr>
              <a:buNone/>
            </a:pPr>
            <a:r>
              <a:rPr lang="nl-NL" sz="2000" dirty="0" smtClean="0"/>
              <a:t>	de moleculen ADP en NADP zitten</a:t>
            </a:r>
          </a:p>
          <a:p>
            <a:pPr>
              <a:buNone/>
            </a:pPr>
            <a:r>
              <a:rPr lang="nl-NL" sz="2000" dirty="0" smtClean="0"/>
              <a:t>	 ‘vol’. De donkerreactie is daarom </a:t>
            </a:r>
          </a:p>
          <a:p>
            <a:pPr>
              <a:buNone/>
            </a:pPr>
            <a:r>
              <a:rPr lang="nl-NL" sz="2000" dirty="0" smtClean="0"/>
              <a:t>	essentieel om het fotosynthese </a:t>
            </a:r>
          </a:p>
          <a:p>
            <a:pPr>
              <a:buNone/>
            </a:pPr>
            <a:r>
              <a:rPr lang="nl-NL" sz="2000" dirty="0" smtClean="0"/>
              <a:t>	proces gaande te houden.</a:t>
            </a:r>
          </a:p>
          <a:p>
            <a:endParaRPr lang="nl-NL" sz="2000" dirty="0"/>
          </a:p>
        </p:txBody>
      </p:sp>
      <p:pic>
        <p:nvPicPr>
          <p:cNvPr id="4" name="Afbeelding 3" descr="donkerreacti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27984" y="1772816"/>
            <a:ext cx="4536504" cy="5011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438</Words>
  <Application>Microsoft Office PowerPoint</Application>
  <PresentationFormat>Diavoorstelling (4:3)</PresentationFormat>
  <Paragraphs>137</Paragraphs>
  <Slides>19</Slides>
  <Notes>1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19</vt:i4>
      </vt:variant>
    </vt:vector>
  </HeadingPairs>
  <TitlesOfParts>
    <vt:vector size="20" baseType="lpstr">
      <vt:lpstr>Office-thema</vt:lpstr>
      <vt:lpstr>12.3  Koolstofassimilatie</vt:lpstr>
      <vt:lpstr>Fotosynthese 1</vt:lpstr>
      <vt:lpstr>12.3.1. Fotosynthese 2</vt:lpstr>
      <vt:lpstr>12.3.2  De lichtreactie 1</vt:lpstr>
      <vt:lpstr>12.3.2  De lichtreactie 2</vt:lpstr>
      <vt:lpstr>12.3.2  De lichtreactie 3</vt:lpstr>
      <vt:lpstr>12.3.2  De lichtreactie 4</vt:lpstr>
      <vt:lpstr>12.3.3  De donkerreactie 1</vt:lpstr>
      <vt:lpstr>12.3.3  De donkerreactie 2</vt:lpstr>
      <vt:lpstr>12.3.3  De donkerreactie 3</vt:lpstr>
      <vt:lpstr>12.3.3  De donkerreactie 4</vt:lpstr>
      <vt:lpstr>12.3.3  De donkerreactie 5</vt:lpstr>
      <vt:lpstr>Licht- en donkerreactie samen</vt:lpstr>
      <vt:lpstr>12.3.4. Chemosynthese 1</vt:lpstr>
      <vt:lpstr>12.3.4. Chemosynthese 2</vt:lpstr>
      <vt:lpstr>12.3.5. Voortgezette assimilatie 1</vt:lpstr>
      <vt:lpstr>12.3.5. Voortgezette assimilatie 2</vt:lpstr>
      <vt:lpstr>12.3.5. Voortgezette assimilatie 3</vt:lpstr>
      <vt:lpstr>12.3.5. Voortgezette assimilatie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12.3  Koolstofassimilatie</dc:title>
  <dc:creator>hrm</dc:creator>
  <cp:lastModifiedBy>hrm</cp:lastModifiedBy>
  <cp:revision>10</cp:revision>
  <dcterms:created xsi:type="dcterms:W3CDTF">2014-12-09T13:41:30Z</dcterms:created>
  <dcterms:modified xsi:type="dcterms:W3CDTF">2014-12-10T11:42:01Z</dcterms:modified>
</cp:coreProperties>
</file>